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4" r:id="rId4"/>
    <p:sldId id="276" r:id="rId5"/>
    <p:sldId id="257" r:id="rId6"/>
    <p:sldId id="259" r:id="rId7"/>
    <p:sldId id="264" r:id="rId8"/>
    <p:sldId id="261" r:id="rId9"/>
    <p:sldId id="263" r:id="rId10"/>
    <p:sldId id="266" r:id="rId11"/>
    <p:sldId id="265" r:id="rId12"/>
    <p:sldId id="270" r:id="rId13"/>
    <p:sldId id="271" r:id="rId14"/>
    <p:sldId id="260" r:id="rId15"/>
    <p:sldId id="273" r:id="rId16"/>
    <p:sldId id="272" r:id="rId17"/>
    <p:sldId id="275" r:id="rId18"/>
    <p:sldId id="269" r:id="rId19"/>
    <p:sldId id="262" r:id="rId20"/>
    <p:sldId id="267" r:id="rId2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EC6817"/>
    <a:srgbClr val="FF6B00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4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sadending82/Tiii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41256" y="6265852"/>
            <a:ext cx="1721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0.5c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2024-02-02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277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219679" y="1253197"/>
            <a:ext cx="477052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파티 보너스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 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309476" y="5833937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267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266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425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3F13A-CC74-0AB5-C403-1A879F3BBB92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13893"/>
              </p:ext>
            </p:extLst>
          </p:nvPr>
        </p:nvGraphicFramePr>
        <p:xfrm>
          <a:off x="4170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7817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50799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50969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51480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99205-65BE-AB8C-9E1D-A6D6C12E9AF5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91CECD-827D-1C1D-5D04-CB918AA6DEF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49110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27432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21153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49110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31877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F0A0B-24AA-9D6B-5397-AE9F7CB3B008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298448" y="10223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31" y="11200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14479" y="31045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80" y="38675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39723" y="10994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13856" y="45322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내용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PD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18E7-785F-079D-15FC-48957A47754B}"/>
              </a:ext>
            </a:extLst>
          </p:cNvPr>
          <p:cNvSpPr txBox="1"/>
          <p:nvPr/>
        </p:nvSpPr>
        <p:spPr>
          <a:xfrm>
            <a:off x="428016" y="3715648"/>
            <a:ext cx="4379603" cy="2784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언리얼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온라인 레이싱 파티 게임 제작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레이싱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9.19. ~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Unreal5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 /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PD ( 1 ) / PM ( 1 ) / TD ( 1 )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( 3 )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( 1 ) 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https://github.com/sadending82/Tiiiino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PD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EDE8A9-A45E-DC74-33AB-C72C5BE5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11" y="1530405"/>
            <a:ext cx="4695207" cy="2641054"/>
          </a:xfrm>
          <a:prstGeom prst="rect">
            <a:avLst/>
          </a:prstGeom>
        </p:spPr>
      </p:pic>
      <p:pic>
        <p:nvPicPr>
          <p:cNvPr id="12" name="그림 11" descr="하늘, 구름, 스크린샷, PC 게임이(가) 표시된 사진&#10;&#10;자동 생성된 설명">
            <a:extLst>
              <a:ext uri="{FF2B5EF4-FFF2-40B4-BE49-F238E27FC236}">
                <a16:creationId xmlns:a16="http://schemas.microsoft.com/office/drawing/2014/main" id="{A257888E-B8B1-1A81-8D66-19973F61F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7" y="940490"/>
            <a:ext cx="3733801" cy="21002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A2294B-94B3-653F-DFC3-2091F33FB9E9}"/>
              </a:ext>
            </a:extLst>
          </p:cNvPr>
          <p:cNvSpPr txBox="1"/>
          <p:nvPr/>
        </p:nvSpPr>
        <p:spPr>
          <a:xfrm>
            <a:off x="428017" y="3040752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TIIIINO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78913-23AC-2DB0-70BA-252CAA2D061A}"/>
              </a:ext>
            </a:extLst>
          </p:cNvPr>
          <p:cNvSpPr txBox="1"/>
          <p:nvPr/>
        </p:nvSpPr>
        <p:spPr>
          <a:xfrm>
            <a:off x="4861211" y="940490"/>
            <a:ext cx="4494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FGT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10. 13. PM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8:00 ~ 10:20 )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OBT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11. 14. ~ 16. )</a:t>
            </a:r>
          </a:p>
        </p:txBody>
      </p:sp>
      <p:pic>
        <p:nvPicPr>
          <p:cNvPr id="21" name="그림 20" descr="만화 영화, 장난감, 애니메이션, 눈사람이(가) 표시된 사진&#10;&#10;자동 생성된 설명">
            <a:extLst>
              <a:ext uri="{FF2B5EF4-FFF2-40B4-BE49-F238E27FC236}">
                <a16:creationId xmlns:a16="http://schemas.microsoft.com/office/drawing/2014/main" id="{E7767BF8-ED55-F022-75D2-453637586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67" y="4268031"/>
            <a:ext cx="4703951" cy="24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최근 관심 분야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( 23. 11 ~ 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1F8E-FE09-1987-656B-D1CABEEA0C15}"/>
              </a:ext>
            </a:extLst>
          </p:cNvPr>
          <p:cNvSpPr txBox="1"/>
          <p:nvPr/>
        </p:nvSpPr>
        <p:spPr>
          <a:xfrm>
            <a:off x="150394" y="102367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182CA-83DD-11EF-2660-1E03101C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2"/>
          <a:stretch/>
        </p:blipFill>
        <p:spPr>
          <a:xfrm>
            <a:off x="234614" y="1726956"/>
            <a:ext cx="2911097" cy="3152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0D54A-1EA8-EB81-1ADB-F0486FCD5DCF}"/>
              </a:ext>
            </a:extLst>
          </p:cNvPr>
          <p:cNvSpPr txBox="1"/>
          <p:nvPr/>
        </p:nvSpPr>
        <p:spPr>
          <a:xfrm>
            <a:off x="3479131" y="1627256"/>
            <a:ext cx="5291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환경에서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노드의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0CCB5-0495-DEAF-7A28-23C0878984F7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A5210-C12F-01B5-B478-95E69B74CE9D}"/>
              </a:ext>
            </a:extLst>
          </p:cNvPr>
          <p:cNvSpPr txBox="1"/>
          <p:nvPr/>
        </p:nvSpPr>
        <p:spPr>
          <a:xfrm>
            <a:off x="3479131" y="2222202"/>
            <a:ext cx="52915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사양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cpu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e5-2687w v3 × 2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l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ram : 8gb × 4 = 32gb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m/b : supermicro X10DAi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gpu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zotac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gtx1070 mini 8gb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멀티스레드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노드의 지정 우선 순위 지정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노드에 위치한 메모리 접근과 같은 노드의 속도 분석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7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83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TimeLine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185894" y="1113759"/>
            <a:ext cx="1120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B48B8B5-37F1-DAD5-33C0-DC269FBA3338}"/>
              </a:ext>
            </a:extLst>
          </p:cNvPr>
          <p:cNvCxnSpPr>
            <a:cxnSpLocks/>
          </p:cNvCxnSpPr>
          <p:nvPr/>
        </p:nvCxnSpPr>
        <p:spPr>
          <a:xfrm>
            <a:off x="1446485" y="1689724"/>
            <a:ext cx="0" cy="4975058"/>
          </a:xfrm>
          <a:prstGeom prst="line">
            <a:avLst/>
          </a:prstGeom>
          <a:ln w="25400">
            <a:solidFill>
              <a:srgbClr val="71B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82638635-9402-4894-8671-677DF60200A2}"/>
              </a:ext>
            </a:extLst>
          </p:cNvPr>
          <p:cNvSpPr/>
          <p:nvPr/>
        </p:nvSpPr>
        <p:spPr>
          <a:xfrm>
            <a:off x="1380311" y="1623550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D3AC2-4087-38B5-2D47-BDA9DA3E72E5}"/>
              </a:ext>
            </a:extLst>
          </p:cNvPr>
          <p:cNvSpPr txBox="1"/>
          <p:nvPr/>
        </p:nvSpPr>
        <p:spPr>
          <a:xfrm>
            <a:off x="833303" y="1558919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B6D320D-5F2C-999C-8135-5290D8658625}"/>
              </a:ext>
            </a:extLst>
          </p:cNvPr>
          <p:cNvSpPr/>
          <p:nvPr/>
        </p:nvSpPr>
        <p:spPr>
          <a:xfrm>
            <a:off x="1380311" y="2945232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E6CC8D-2888-DBA6-2866-6CFC6078CC73}"/>
              </a:ext>
            </a:extLst>
          </p:cNvPr>
          <p:cNvSpPr txBox="1"/>
          <p:nvPr/>
        </p:nvSpPr>
        <p:spPr>
          <a:xfrm>
            <a:off x="855807" y="2880601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D41690A-4B46-7CFB-BF89-BB571CBBD7E3}"/>
              </a:ext>
            </a:extLst>
          </p:cNvPr>
          <p:cNvSpPr/>
          <p:nvPr/>
        </p:nvSpPr>
        <p:spPr>
          <a:xfrm>
            <a:off x="1380311" y="3429000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59284F-8E73-BC46-0A8B-DBF8B32F18EE}"/>
              </a:ext>
            </a:extLst>
          </p:cNvPr>
          <p:cNvSpPr txBox="1"/>
          <p:nvPr/>
        </p:nvSpPr>
        <p:spPr>
          <a:xfrm>
            <a:off x="855807" y="3364369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97751ED-AA65-5B78-F70F-E5B2767A35D1}"/>
              </a:ext>
            </a:extLst>
          </p:cNvPr>
          <p:cNvSpPr/>
          <p:nvPr/>
        </p:nvSpPr>
        <p:spPr>
          <a:xfrm>
            <a:off x="1380311" y="4206440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9D1FF-DA9A-8B76-FF63-3B6A7B536DEE}"/>
              </a:ext>
            </a:extLst>
          </p:cNvPr>
          <p:cNvSpPr txBox="1"/>
          <p:nvPr/>
        </p:nvSpPr>
        <p:spPr>
          <a:xfrm>
            <a:off x="855807" y="4141809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DF422F2-12F5-B15C-0A41-5E224C9EC7F2}"/>
              </a:ext>
            </a:extLst>
          </p:cNvPr>
          <p:cNvSpPr/>
          <p:nvPr/>
        </p:nvSpPr>
        <p:spPr>
          <a:xfrm>
            <a:off x="1380311" y="4754386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94E806-1503-96AE-4840-B5B5CADD28F9}"/>
              </a:ext>
            </a:extLst>
          </p:cNvPr>
          <p:cNvSpPr txBox="1"/>
          <p:nvPr/>
        </p:nvSpPr>
        <p:spPr>
          <a:xfrm>
            <a:off x="855807" y="4689755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7C7A0A-8A3F-7D35-C17B-1B716DECDE2A}"/>
              </a:ext>
            </a:extLst>
          </p:cNvPr>
          <p:cNvSpPr txBox="1"/>
          <p:nvPr/>
        </p:nvSpPr>
        <p:spPr>
          <a:xfrm>
            <a:off x="1629368" y="1623550"/>
            <a:ext cx="192071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미야옹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2017.06. ~ 2018.12.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PM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STUDIO.BLUECAT::NERU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8DEFC9-D83D-0087-B68E-FE768E00B0EE}"/>
              </a:ext>
            </a:extLst>
          </p:cNvPr>
          <p:cNvSpPr txBox="1"/>
          <p:nvPr/>
        </p:nvSpPr>
        <p:spPr>
          <a:xfrm>
            <a:off x="1629367" y="2218091"/>
            <a:ext cx="20489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하하손내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2017.06. ~ 2018.12.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PM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STUDIO.BLUECAT::NERU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479BCE-512A-48A1-BADB-DE701F1E852C}"/>
              </a:ext>
            </a:extLst>
          </p:cNvPr>
          <p:cNvSpPr txBox="1"/>
          <p:nvPr/>
        </p:nvSpPr>
        <p:spPr>
          <a:xfrm>
            <a:off x="1654369" y="2885468"/>
            <a:ext cx="2922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 학과발표회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학과미니게임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2018.06.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- 2D ART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09BCF-26F2-F04B-1801-34D2CF382AF1}"/>
              </a:ext>
            </a:extLst>
          </p:cNvPr>
          <p:cNvSpPr txBox="1"/>
          <p:nvPr/>
        </p:nvSpPr>
        <p:spPr>
          <a:xfrm>
            <a:off x="1661454" y="3429000"/>
            <a:ext cx="22397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AlgaeEater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2022.07. ~ 2023.07.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졸업작품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85DE61-EFAB-671A-7CCA-42E20D9A35E7}"/>
              </a:ext>
            </a:extLst>
          </p:cNvPr>
          <p:cNvSpPr txBox="1"/>
          <p:nvPr/>
        </p:nvSpPr>
        <p:spPr>
          <a:xfrm>
            <a:off x="1689274" y="4141809"/>
            <a:ext cx="1944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TIIIINO 2022.07. ~ 2023.07.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PD 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총괄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39D633-68BC-1372-73E0-2DDDB1BAAEC8}"/>
              </a:ext>
            </a:extLst>
          </p:cNvPr>
          <p:cNvSpPr txBox="1"/>
          <p:nvPr/>
        </p:nvSpPr>
        <p:spPr>
          <a:xfrm>
            <a:off x="1689274" y="4717154"/>
            <a:ext cx="2266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우동대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2024.01. ~ 2024.03.(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056A65-1055-340C-9EB9-46C7FC76CBDF}"/>
              </a:ext>
            </a:extLst>
          </p:cNvPr>
          <p:cNvSpPr txBox="1"/>
          <p:nvPr/>
        </p:nvSpPr>
        <p:spPr>
          <a:xfrm>
            <a:off x="5353343" y="1113759"/>
            <a:ext cx="1887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학과 </a:t>
            </a:r>
            <a:r>
              <a:rPr lang="ko-KR" altLang="en-US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텀프로젝트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196307E-8C5B-B918-449B-36C57FBBC562}"/>
              </a:ext>
            </a:extLst>
          </p:cNvPr>
          <p:cNvCxnSpPr>
            <a:cxnSpLocks/>
          </p:cNvCxnSpPr>
          <p:nvPr/>
        </p:nvCxnSpPr>
        <p:spPr>
          <a:xfrm>
            <a:off x="6054082" y="1689724"/>
            <a:ext cx="0" cy="4975058"/>
          </a:xfrm>
          <a:prstGeom prst="line">
            <a:avLst/>
          </a:prstGeom>
          <a:ln w="25400">
            <a:solidFill>
              <a:srgbClr val="71B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2D852802-AC06-1DDD-403C-C5DD48474BC3}"/>
              </a:ext>
            </a:extLst>
          </p:cNvPr>
          <p:cNvSpPr/>
          <p:nvPr/>
        </p:nvSpPr>
        <p:spPr>
          <a:xfrm>
            <a:off x="5987908" y="1623550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FD8A8A-6C13-2DD1-9445-BD8C9E3DAC87}"/>
              </a:ext>
            </a:extLst>
          </p:cNvPr>
          <p:cNvSpPr txBox="1"/>
          <p:nvPr/>
        </p:nvSpPr>
        <p:spPr>
          <a:xfrm>
            <a:off x="5440900" y="1558919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6FD76A0-A3F2-85EB-313B-4E0B076D8137}"/>
              </a:ext>
            </a:extLst>
          </p:cNvPr>
          <p:cNvSpPr/>
          <p:nvPr/>
        </p:nvSpPr>
        <p:spPr>
          <a:xfrm>
            <a:off x="5987908" y="2945232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082B29-EE68-E4CD-09A5-1A6F0EBFF2DD}"/>
              </a:ext>
            </a:extLst>
          </p:cNvPr>
          <p:cNvSpPr txBox="1"/>
          <p:nvPr/>
        </p:nvSpPr>
        <p:spPr>
          <a:xfrm>
            <a:off x="5463404" y="2880601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B06DBBB-44FF-944C-5B24-045C05C384C6}"/>
              </a:ext>
            </a:extLst>
          </p:cNvPr>
          <p:cNvSpPr/>
          <p:nvPr/>
        </p:nvSpPr>
        <p:spPr>
          <a:xfrm>
            <a:off x="5987908" y="3737283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FF881F-B01B-277D-F97D-C382967761CA}"/>
              </a:ext>
            </a:extLst>
          </p:cNvPr>
          <p:cNvSpPr txBox="1"/>
          <p:nvPr/>
        </p:nvSpPr>
        <p:spPr>
          <a:xfrm>
            <a:off x="5463404" y="3672652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C2182C5-4C78-2F73-3178-A10C9FC7A611}"/>
              </a:ext>
            </a:extLst>
          </p:cNvPr>
          <p:cNvSpPr/>
          <p:nvPr/>
        </p:nvSpPr>
        <p:spPr>
          <a:xfrm>
            <a:off x="5987908" y="4206440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1C051-6FE6-293E-D2E9-360BC8E83586}"/>
              </a:ext>
            </a:extLst>
          </p:cNvPr>
          <p:cNvSpPr txBox="1"/>
          <p:nvPr/>
        </p:nvSpPr>
        <p:spPr>
          <a:xfrm>
            <a:off x="5463404" y="4141809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C831EA3-582D-FFBC-74D2-BA1CCFA8B84A}"/>
              </a:ext>
            </a:extLst>
          </p:cNvPr>
          <p:cNvSpPr/>
          <p:nvPr/>
        </p:nvSpPr>
        <p:spPr>
          <a:xfrm>
            <a:off x="5987908" y="4754386"/>
            <a:ext cx="132348" cy="132348"/>
          </a:xfrm>
          <a:prstGeom prst="ellipse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12BC75-1D2D-34EA-EEC2-EEC6829E6EEF}"/>
              </a:ext>
            </a:extLst>
          </p:cNvPr>
          <p:cNvSpPr txBox="1"/>
          <p:nvPr/>
        </p:nvSpPr>
        <p:spPr>
          <a:xfrm>
            <a:off x="5463404" y="4689755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2494BC-3451-FD16-89D5-182FBE3EFAE4}"/>
              </a:ext>
            </a:extLst>
          </p:cNvPr>
          <p:cNvSpPr txBox="1"/>
          <p:nvPr/>
        </p:nvSpPr>
        <p:spPr>
          <a:xfrm>
            <a:off x="6261966" y="1618317"/>
            <a:ext cx="1595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들고 튀어라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(win32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10745D-FE9B-06F1-7170-DEA577806D51}"/>
              </a:ext>
            </a:extLst>
          </p:cNvPr>
          <p:cNvSpPr txBox="1"/>
          <p:nvPr/>
        </p:nvSpPr>
        <p:spPr>
          <a:xfrm>
            <a:off x="6269051" y="2979106"/>
            <a:ext cx="2159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들고 튀어라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Online(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네트워크게임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96F4BA-4419-E1CC-AAE6-8E5ED7A52653}"/>
              </a:ext>
            </a:extLst>
          </p:cNvPr>
          <p:cNvSpPr txBox="1"/>
          <p:nvPr/>
        </p:nvSpPr>
        <p:spPr>
          <a:xfrm>
            <a:off x="6296871" y="3841727"/>
            <a:ext cx="21836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흔한공격으로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살아남아보자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(Unity)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개발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- 3D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디펜스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6F24F3-13F6-73C4-DAAF-F62F6E4C6E7A}"/>
              </a:ext>
            </a:extLst>
          </p:cNvPr>
          <p:cNvSpPr txBox="1"/>
          <p:nvPr/>
        </p:nvSpPr>
        <p:spPr>
          <a:xfrm>
            <a:off x="6261965" y="2350133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길건너친구들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모작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)(OpenGL)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B44968-0007-EB0A-BD44-961DC7C97A72}"/>
              </a:ext>
            </a:extLst>
          </p:cNvPr>
          <p:cNvSpPr txBox="1"/>
          <p:nvPr/>
        </p:nvSpPr>
        <p:spPr>
          <a:xfrm>
            <a:off x="6299913" y="4488057"/>
            <a:ext cx="20040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구현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게임서버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23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812015" y="3933003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임해인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 HAEIN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861147" y="4974141"/>
            <a:ext cx="3400290" cy="1029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Git.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https://github.com/haein0303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75A0AF-1E9D-EB83-26FF-B2002FF6BCC4}"/>
              </a:ext>
            </a:extLst>
          </p:cNvPr>
          <p:cNvGrpSpPr/>
          <p:nvPr/>
        </p:nvGrpSpPr>
        <p:grpSpPr>
          <a:xfrm>
            <a:off x="5508207" y="1688835"/>
            <a:ext cx="1958133" cy="733524"/>
            <a:chOff x="5508207" y="1840956"/>
            <a:chExt cx="1958133" cy="73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CAE2DC-1602-56B0-7198-E5C1E9820CC1}"/>
                </a:ext>
              </a:extLst>
            </p:cNvPr>
            <p:cNvSpPr txBox="1"/>
            <p:nvPr/>
          </p:nvSpPr>
          <p:spPr>
            <a:xfrm>
              <a:off x="5508207" y="1840956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2016.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4E504D-872F-E1F7-D818-116CFEC6500F}"/>
                </a:ext>
              </a:extLst>
            </p:cNvPr>
            <p:cNvSpPr txBox="1"/>
            <p:nvPr/>
          </p:nvSpPr>
          <p:spPr>
            <a:xfrm>
              <a:off x="5670656" y="2057314"/>
              <a:ext cx="17956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대진 디자인고등학교 졸업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D728AF-E790-5A8A-F473-67E2F22E0D9C}"/>
                </a:ext>
              </a:extLst>
            </p:cNvPr>
            <p:cNvSpPr txBox="1"/>
            <p:nvPr/>
          </p:nvSpPr>
          <p:spPr>
            <a:xfrm>
              <a:off x="5768544" y="2312870"/>
              <a:ext cx="15376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컴퓨터 미디어 디자인과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E82AF6-E178-41B8-B438-73680436212C}"/>
              </a:ext>
            </a:extLst>
          </p:cNvPr>
          <p:cNvGrpSpPr/>
          <p:nvPr/>
        </p:nvGrpSpPr>
        <p:grpSpPr>
          <a:xfrm>
            <a:off x="5508207" y="722556"/>
            <a:ext cx="1983905" cy="922919"/>
            <a:chOff x="5508207" y="957506"/>
            <a:chExt cx="1983905" cy="9229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F4613C-F5F7-937C-F389-FDF96DE0D3D6}"/>
                </a:ext>
              </a:extLst>
            </p:cNvPr>
            <p:cNvSpPr txBox="1"/>
            <p:nvPr/>
          </p:nvSpPr>
          <p:spPr>
            <a:xfrm>
              <a:off x="5508207" y="957506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2024.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76CE9F-DC93-F782-67A2-FE38620A000B}"/>
                </a:ext>
              </a:extLst>
            </p:cNvPr>
            <p:cNvSpPr txBox="1"/>
            <p:nvPr/>
          </p:nvSpPr>
          <p:spPr>
            <a:xfrm>
              <a:off x="5657956" y="1217092"/>
              <a:ext cx="1834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한국 공학대학교 졸업 예정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902E96-CAE0-0F8D-2207-07D1C0DA634B}"/>
                </a:ext>
              </a:extLst>
            </p:cNvPr>
            <p:cNvSpPr txBox="1"/>
            <p:nvPr/>
          </p:nvSpPr>
          <p:spPr>
            <a:xfrm>
              <a:off x="5755844" y="1449538"/>
              <a:ext cx="11977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게임공학과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컴퓨터공학과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021B2F-DEBC-084D-C683-C6A0F0088CCF}"/>
              </a:ext>
            </a:extLst>
          </p:cNvPr>
          <p:cNvSpPr txBox="1"/>
          <p:nvPr/>
        </p:nvSpPr>
        <p:spPr>
          <a:xfrm>
            <a:off x="4924793" y="268581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 Light" panose="020B0300000101010101" pitchFamily="50" charset="-127"/>
              </a:rPr>
              <a:t>이력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1A5C23-E691-4895-3FE2-E5ECEA8D4478}"/>
              </a:ext>
            </a:extLst>
          </p:cNvPr>
          <p:cNvGrpSpPr/>
          <p:nvPr/>
        </p:nvGrpSpPr>
        <p:grpSpPr>
          <a:xfrm>
            <a:off x="5508207" y="3586435"/>
            <a:ext cx="3158906" cy="772620"/>
            <a:chOff x="5508207" y="3847537"/>
            <a:chExt cx="3158906" cy="7726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9167C6-29B7-E340-E877-EF2C02F4089A}"/>
                </a:ext>
              </a:extLst>
            </p:cNvPr>
            <p:cNvSpPr txBox="1"/>
            <p:nvPr/>
          </p:nvSpPr>
          <p:spPr>
            <a:xfrm>
              <a:off x="5508207" y="3847537"/>
              <a:ext cx="1213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2023.10 ~ 11.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C4F8A7-7E2C-1726-571F-85A833B2F400}"/>
                </a:ext>
              </a:extLst>
            </p:cNvPr>
            <p:cNvSpPr txBox="1"/>
            <p:nvPr/>
          </p:nvSpPr>
          <p:spPr>
            <a:xfrm>
              <a:off x="5720765" y="4107051"/>
              <a:ext cx="13773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펄어비스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테크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인턴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7F6471-C623-98B5-52D6-5EE08DC3C2CC}"/>
                </a:ext>
              </a:extLst>
            </p:cNvPr>
            <p:cNvSpPr txBox="1"/>
            <p:nvPr/>
          </p:nvSpPr>
          <p:spPr>
            <a:xfrm>
              <a:off x="5837492" y="4358547"/>
              <a:ext cx="28296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게임 플레이 프로그래머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(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신작 콘텐츠 개발팀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CD9E70D-1CE6-F78A-8848-3CC531AEA514}"/>
              </a:ext>
            </a:extLst>
          </p:cNvPr>
          <p:cNvGrpSpPr/>
          <p:nvPr/>
        </p:nvGrpSpPr>
        <p:grpSpPr>
          <a:xfrm>
            <a:off x="5508207" y="4376834"/>
            <a:ext cx="2287165" cy="772620"/>
            <a:chOff x="5508207" y="4639520"/>
            <a:chExt cx="2287165" cy="7726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5C1F3E-CA6F-F305-1BB6-DE0BCDDB261F}"/>
                </a:ext>
              </a:extLst>
            </p:cNvPr>
            <p:cNvSpPr txBox="1"/>
            <p:nvPr/>
          </p:nvSpPr>
          <p:spPr>
            <a:xfrm>
              <a:off x="5508207" y="4639520"/>
              <a:ext cx="1585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2022.11 ~ 2023.10.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11DF74-419F-48EF-E922-65AC069457CC}"/>
                </a:ext>
              </a:extLst>
            </p:cNvPr>
            <p:cNvSpPr txBox="1"/>
            <p:nvPr/>
          </p:nvSpPr>
          <p:spPr>
            <a:xfrm>
              <a:off x="5720765" y="4899034"/>
              <a:ext cx="20746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컴세바아이티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탐구학원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은행점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52BFA0-CB9E-66F2-441B-AC221BEAD34A}"/>
                </a:ext>
              </a:extLst>
            </p:cNvPr>
            <p:cNvSpPr txBox="1"/>
            <p:nvPr/>
          </p:nvSpPr>
          <p:spPr>
            <a:xfrm>
              <a:off x="5837492" y="5150530"/>
              <a:ext cx="11176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프로그래밍 강사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E1CD37E-DE50-9746-E05C-F856021C1ABD}"/>
              </a:ext>
            </a:extLst>
          </p:cNvPr>
          <p:cNvGrpSpPr/>
          <p:nvPr/>
        </p:nvGrpSpPr>
        <p:grpSpPr>
          <a:xfrm>
            <a:off x="5508207" y="2796036"/>
            <a:ext cx="2566087" cy="772620"/>
            <a:chOff x="5508207" y="3030986"/>
            <a:chExt cx="2566087" cy="7726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5D46CF-7283-11DD-7A65-7308FE2E96DC}"/>
                </a:ext>
              </a:extLst>
            </p:cNvPr>
            <p:cNvSpPr txBox="1"/>
            <p:nvPr/>
          </p:nvSpPr>
          <p:spPr>
            <a:xfrm>
              <a:off x="5508207" y="3030986"/>
              <a:ext cx="1027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2024.01 ~ .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5A0CE6-F08B-B47D-430D-27DE8D977F1D}"/>
                </a:ext>
              </a:extLst>
            </p:cNvPr>
            <p:cNvSpPr txBox="1"/>
            <p:nvPr/>
          </p:nvSpPr>
          <p:spPr>
            <a:xfrm>
              <a:off x="5720765" y="3290500"/>
              <a:ext cx="23535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무브인터렉티브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개발본부 라이브팀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671184C-6918-9B27-0621-B6DA71EDDEBB}"/>
                </a:ext>
              </a:extLst>
            </p:cNvPr>
            <p:cNvSpPr txBox="1"/>
            <p:nvPr/>
          </p:nvSpPr>
          <p:spPr>
            <a:xfrm>
              <a:off x="5837492" y="3541996"/>
              <a:ext cx="18293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모바일 게임 서버 프로그래머</a:t>
              </a: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0D2C777-7FE7-16D0-FB6C-B0E59C08C989}"/>
              </a:ext>
            </a:extLst>
          </p:cNvPr>
          <p:cNvSpPr/>
          <p:nvPr/>
        </p:nvSpPr>
        <p:spPr>
          <a:xfrm>
            <a:off x="4858322" y="2836903"/>
            <a:ext cx="66471" cy="6647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475262-56CC-5BF2-CB80-93EFA75A4D9C}"/>
              </a:ext>
            </a:extLst>
          </p:cNvPr>
          <p:cNvSpPr txBox="1"/>
          <p:nvPr/>
        </p:nvSpPr>
        <p:spPr>
          <a:xfrm>
            <a:off x="4924793" y="61852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 Light" panose="020B0300000101010101" pitchFamily="50" charset="-127"/>
              </a:rPr>
              <a:t>학력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609D623-967A-5FBA-5871-7DEB04041B37}"/>
              </a:ext>
            </a:extLst>
          </p:cNvPr>
          <p:cNvSpPr/>
          <p:nvPr/>
        </p:nvSpPr>
        <p:spPr>
          <a:xfrm>
            <a:off x="4858322" y="769614"/>
            <a:ext cx="66471" cy="6647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BFBBE9-7305-CDEC-EFF4-C5411D79FF1C}"/>
              </a:ext>
            </a:extLst>
          </p:cNvPr>
          <p:cNvSpPr txBox="1"/>
          <p:nvPr/>
        </p:nvSpPr>
        <p:spPr>
          <a:xfrm>
            <a:off x="833137" y="4445327"/>
            <a:ext cx="30149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경기도 시흥시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36DF51-6F1D-A97D-9C29-6956CF68EDBD}"/>
              </a:ext>
            </a:extLst>
          </p:cNvPr>
          <p:cNvSpPr txBox="1"/>
          <p:nvPr/>
        </p:nvSpPr>
        <p:spPr>
          <a:xfrm>
            <a:off x="4924793" y="533376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 Light" panose="020B0300000101010101" pitchFamily="50" charset="-127"/>
              </a:rPr>
              <a:t>기타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271E2CF-FB8B-939D-D2EF-92DFF80A63BE}"/>
              </a:ext>
            </a:extLst>
          </p:cNvPr>
          <p:cNvSpPr/>
          <p:nvPr/>
        </p:nvSpPr>
        <p:spPr>
          <a:xfrm>
            <a:off x="4858322" y="5484853"/>
            <a:ext cx="66471" cy="6647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CBDC4C6-3979-E409-F9C6-07F9C86DB1A6}"/>
              </a:ext>
            </a:extLst>
          </p:cNvPr>
          <p:cNvGrpSpPr/>
          <p:nvPr/>
        </p:nvGrpSpPr>
        <p:grpSpPr>
          <a:xfrm>
            <a:off x="5563585" y="5436287"/>
            <a:ext cx="2160848" cy="772620"/>
            <a:chOff x="5508207" y="4639520"/>
            <a:chExt cx="2160848" cy="77262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635157-AA3F-4EFB-1949-32711850111D}"/>
                </a:ext>
              </a:extLst>
            </p:cNvPr>
            <p:cNvSpPr txBox="1"/>
            <p:nvPr/>
          </p:nvSpPr>
          <p:spPr>
            <a:xfrm>
              <a:off x="5508207" y="4639520"/>
              <a:ext cx="1585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2017.06 ~ 2018.12.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73274A8-2E46-6AB9-5897-BEC8D9C7CC8E}"/>
                </a:ext>
              </a:extLst>
            </p:cNvPr>
            <p:cNvSpPr txBox="1"/>
            <p:nvPr/>
          </p:nvSpPr>
          <p:spPr>
            <a:xfrm>
              <a:off x="5720765" y="4899034"/>
              <a:ext cx="1948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STUDIO.BLUECAT::NERU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F6765A0-D2A3-FF00-D350-08E50B8A30B4}"/>
                </a:ext>
              </a:extLst>
            </p:cNvPr>
            <p:cNvSpPr txBox="1"/>
            <p:nvPr/>
          </p:nvSpPr>
          <p:spPr>
            <a:xfrm>
              <a:off x="5837492" y="5150530"/>
              <a:ext cx="11176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창업동아리 대표</a:t>
              </a:r>
            </a:p>
          </p:txBody>
        </p:sp>
      </p:grpSp>
      <p:pic>
        <p:nvPicPr>
          <p:cNvPr id="17" name="그림 16" descr="인간의 얼굴, 사람, 안경, 의류이(가) 표시된 사진&#10;&#10;자동 생성된 설명">
            <a:extLst>
              <a:ext uri="{FF2B5EF4-FFF2-40B4-BE49-F238E27FC236}">
                <a16:creationId xmlns:a16="http://schemas.microsoft.com/office/drawing/2014/main" id="{CAE539EC-5A1C-ADDC-05FE-A442C86E7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4" b="8568"/>
          <a:stretch/>
        </p:blipFill>
        <p:spPr>
          <a:xfrm>
            <a:off x="1165344" y="667343"/>
            <a:ext cx="2781521" cy="31633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그림 1089">
            <a:extLst>
              <a:ext uri="{FF2B5EF4-FFF2-40B4-BE49-F238E27FC236}">
                <a16:creationId xmlns:a16="http://schemas.microsoft.com/office/drawing/2014/main" id="{E1E79AA3-C67D-19F9-DA58-1ED3EC66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" t="11125" r="87" b="7453"/>
          <a:stretch>
            <a:fillRect/>
          </a:stretch>
        </p:blipFill>
        <p:spPr>
          <a:xfrm>
            <a:off x="4883640" y="3590046"/>
            <a:ext cx="4514516" cy="2762328"/>
          </a:xfrm>
          <a:custGeom>
            <a:avLst/>
            <a:gdLst>
              <a:gd name="connsiteX0" fmla="*/ 0 w 4514516"/>
              <a:gd name="connsiteY0" fmla="*/ 0 h 2762328"/>
              <a:gd name="connsiteX1" fmla="*/ 4514516 w 4514516"/>
              <a:gd name="connsiteY1" fmla="*/ 0 h 2762328"/>
              <a:gd name="connsiteX2" fmla="*/ 4514516 w 4514516"/>
              <a:gd name="connsiteY2" fmla="*/ 2762328 h 2762328"/>
              <a:gd name="connsiteX3" fmla="*/ 0 w 4514516"/>
              <a:gd name="connsiteY3" fmla="*/ 2762328 h 27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516" h="2762328">
                <a:moveTo>
                  <a:pt x="0" y="0"/>
                </a:moveTo>
                <a:lnTo>
                  <a:pt x="4514516" y="0"/>
                </a:lnTo>
                <a:lnTo>
                  <a:pt x="4514516" y="2762328"/>
                </a:lnTo>
                <a:lnTo>
                  <a:pt x="0" y="2762328"/>
                </a:lnTo>
                <a:close/>
              </a:path>
            </a:pathLst>
          </a:custGeom>
          <a:effectLst>
            <a:softEdge rad="12700"/>
          </a:effectLst>
        </p:spPr>
      </p:pic>
      <p:pic>
        <p:nvPicPr>
          <p:cNvPr id="1087" name="그림 1086">
            <a:extLst>
              <a:ext uri="{FF2B5EF4-FFF2-40B4-BE49-F238E27FC236}">
                <a16:creationId xmlns:a16="http://schemas.microsoft.com/office/drawing/2014/main" id="{BD11AE8A-D71A-0B25-9F47-9F4A860E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51" b="22191"/>
          <a:stretch>
            <a:fillRect/>
          </a:stretch>
        </p:blipFill>
        <p:spPr>
          <a:xfrm rot="5400000">
            <a:off x="7459761" y="1444052"/>
            <a:ext cx="2100672" cy="1761131"/>
          </a:xfrm>
          <a:custGeom>
            <a:avLst/>
            <a:gdLst>
              <a:gd name="connsiteX0" fmla="*/ 0 w 2100672"/>
              <a:gd name="connsiteY0" fmla="*/ 1761131 h 1761131"/>
              <a:gd name="connsiteX1" fmla="*/ 0 w 2100672"/>
              <a:gd name="connsiteY1" fmla="*/ 0 h 1761131"/>
              <a:gd name="connsiteX2" fmla="*/ 2100672 w 2100672"/>
              <a:gd name="connsiteY2" fmla="*/ 0 h 1761131"/>
              <a:gd name="connsiteX3" fmla="*/ 2100672 w 2100672"/>
              <a:gd name="connsiteY3" fmla="*/ 1761131 h 176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672" h="1761131">
                <a:moveTo>
                  <a:pt x="0" y="1761131"/>
                </a:moveTo>
                <a:lnTo>
                  <a:pt x="0" y="0"/>
                </a:lnTo>
                <a:lnTo>
                  <a:pt x="2100672" y="0"/>
                </a:lnTo>
                <a:lnTo>
                  <a:pt x="2100672" y="1761131"/>
                </a:lnTo>
                <a:close/>
              </a:path>
            </a:pathLst>
          </a:custGeom>
          <a:effectLst>
            <a:softEdge rad="12700"/>
          </a:effectLst>
        </p:spPr>
      </p:pic>
      <p:pic>
        <p:nvPicPr>
          <p:cNvPr id="1082" name="그림 1081">
            <a:extLst>
              <a:ext uri="{FF2B5EF4-FFF2-40B4-BE49-F238E27FC236}">
                <a16:creationId xmlns:a16="http://schemas.microsoft.com/office/drawing/2014/main" id="{C0DE6703-AAC4-B22B-7753-1095C8EBF8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26" t="2106" r="20409" b="769"/>
          <a:stretch/>
        </p:blipFill>
        <p:spPr>
          <a:xfrm rot="5400000">
            <a:off x="5090358" y="1069418"/>
            <a:ext cx="2100673" cy="2514110"/>
          </a:xfrm>
          <a:custGeom>
            <a:avLst/>
            <a:gdLst>
              <a:gd name="connsiteX0" fmla="*/ 0 w 2100673"/>
              <a:gd name="connsiteY0" fmla="*/ 2514110 h 2514110"/>
              <a:gd name="connsiteX1" fmla="*/ 0 w 2100673"/>
              <a:gd name="connsiteY1" fmla="*/ 0 h 2514110"/>
              <a:gd name="connsiteX2" fmla="*/ 2100673 w 2100673"/>
              <a:gd name="connsiteY2" fmla="*/ 0 h 2514110"/>
              <a:gd name="connsiteX3" fmla="*/ 2100673 w 2100673"/>
              <a:gd name="connsiteY3" fmla="*/ 2514110 h 251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673" h="2514110">
                <a:moveTo>
                  <a:pt x="0" y="2514110"/>
                </a:moveTo>
                <a:lnTo>
                  <a:pt x="0" y="0"/>
                </a:lnTo>
                <a:lnTo>
                  <a:pt x="2100673" y="0"/>
                </a:lnTo>
                <a:lnTo>
                  <a:pt x="2100673" y="2514110"/>
                </a:lnTo>
                <a:close/>
              </a:path>
            </a:pathLst>
          </a:custGeom>
          <a:effectLst>
            <a:softEdge rad="12700"/>
          </a:effectLst>
        </p:spPr>
      </p:pic>
      <p:sp>
        <p:nvSpPr>
          <p:cNvPr id="1047" name="사각형: 둥근 모서리 1046">
            <a:extLst>
              <a:ext uri="{FF2B5EF4-FFF2-40B4-BE49-F238E27FC236}">
                <a16:creationId xmlns:a16="http://schemas.microsoft.com/office/drawing/2014/main" id="{F8BCDBE3-A324-ED6B-0835-D2C6219C18B8}"/>
              </a:ext>
            </a:extLst>
          </p:cNvPr>
          <p:cNvSpPr/>
          <p:nvPr/>
        </p:nvSpPr>
        <p:spPr>
          <a:xfrm>
            <a:off x="3889561" y="5161863"/>
            <a:ext cx="547005" cy="2616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83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TimeLine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98BC8CC-8CBE-361D-0695-E82257DA1CF5}"/>
              </a:ext>
            </a:extLst>
          </p:cNvPr>
          <p:cNvCxnSpPr>
            <a:cxnSpLocks/>
          </p:cNvCxnSpPr>
          <p:nvPr/>
        </p:nvCxnSpPr>
        <p:spPr>
          <a:xfrm>
            <a:off x="1237921" y="1612445"/>
            <a:ext cx="0" cy="4975058"/>
          </a:xfrm>
          <a:prstGeom prst="line">
            <a:avLst/>
          </a:prstGeom>
          <a:ln w="25400">
            <a:solidFill>
              <a:srgbClr val="71B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763364-C603-A345-6AB6-5AE01FB0C55C}"/>
              </a:ext>
            </a:extLst>
          </p:cNvPr>
          <p:cNvSpPr txBox="1"/>
          <p:nvPr/>
        </p:nvSpPr>
        <p:spPr>
          <a:xfrm>
            <a:off x="355783" y="1031861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이력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학력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194EE-BED3-ACC6-F25B-A209A79BF35F}"/>
              </a:ext>
            </a:extLst>
          </p:cNvPr>
          <p:cNvSpPr txBox="1"/>
          <p:nvPr/>
        </p:nvSpPr>
        <p:spPr>
          <a:xfrm>
            <a:off x="1395902" y="1481640"/>
            <a:ext cx="243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한국공학대학교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2017.02. ~ 2024.02.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A099F-27C8-FEDD-EDC9-3A8993B7CED1}"/>
              </a:ext>
            </a:extLst>
          </p:cNvPr>
          <p:cNvSpPr txBox="1"/>
          <p:nvPr/>
        </p:nvSpPr>
        <p:spPr>
          <a:xfrm>
            <a:off x="611397" y="148546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215028-8156-D5F8-2E73-F30003D55750}"/>
              </a:ext>
            </a:extLst>
          </p:cNvPr>
          <p:cNvSpPr txBox="1"/>
          <p:nvPr/>
        </p:nvSpPr>
        <p:spPr>
          <a:xfrm>
            <a:off x="633901" y="2610171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20A24F-CCB2-EFDC-E434-4613E6AADDD7}"/>
              </a:ext>
            </a:extLst>
          </p:cNvPr>
          <p:cNvSpPr txBox="1"/>
          <p:nvPr/>
        </p:nvSpPr>
        <p:spPr>
          <a:xfrm>
            <a:off x="1395901" y="1946361"/>
            <a:ext cx="31245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STUDIO.BLUECAT::NERU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2017.06 ~ 2018.12 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기획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PM,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운영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22460C-F1D6-74CA-A3BA-0CDE9D6D824D}"/>
              </a:ext>
            </a:extLst>
          </p:cNvPr>
          <p:cNvSpPr txBox="1"/>
          <p:nvPr/>
        </p:nvSpPr>
        <p:spPr>
          <a:xfrm>
            <a:off x="1395901" y="2621405"/>
            <a:ext cx="21194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공군 복무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2019.01. ~ 2021. 11.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하사 전역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FF60B-334E-F523-CE81-180F48A41712}"/>
              </a:ext>
            </a:extLst>
          </p:cNvPr>
          <p:cNvSpPr txBox="1"/>
          <p:nvPr/>
        </p:nvSpPr>
        <p:spPr>
          <a:xfrm>
            <a:off x="633901" y="3144597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EB669-BFD5-7E4F-8536-24BC5B0EADFC}"/>
              </a:ext>
            </a:extLst>
          </p:cNvPr>
          <p:cNvSpPr txBox="1"/>
          <p:nvPr/>
        </p:nvSpPr>
        <p:spPr>
          <a:xfrm>
            <a:off x="1395901" y="4050202"/>
            <a:ext cx="2853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컴세바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아이티 탐구학원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2022.11 ~ 2023.10.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강사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8774C-8E56-B077-96C4-09AC49BE5ABA}"/>
              </a:ext>
            </a:extLst>
          </p:cNvPr>
          <p:cNvSpPr txBox="1"/>
          <p:nvPr/>
        </p:nvSpPr>
        <p:spPr>
          <a:xfrm>
            <a:off x="1395901" y="3154123"/>
            <a:ext cx="2303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㈜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360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미디어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2022.07. ~ 2022.08.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현장실습생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독도 전시관 구성 사업 참여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기획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PM,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95C93-4A1E-9DBB-B539-86C5805FBDE9}"/>
              </a:ext>
            </a:extLst>
          </p:cNvPr>
          <p:cNvSpPr txBox="1"/>
          <p:nvPr/>
        </p:nvSpPr>
        <p:spPr>
          <a:xfrm>
            <a:off x="633901" y="4064530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D1101-0944-C9FD-D945-11447245369E}"/>
              </a:ext>
            </a:extLst>
          </p:cNvPr>
          <p:cNvSpPr txBox="1"/>
          <p:nvPr/>
        </p:nvSpPr>
        <p:spPr>
          <a:xfrm>
            <a:off x="1403505" y="4531162"/>
            <a:ext cx="20938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펄어비스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2023.10. ~ 2023.12.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테크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인턴쉽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신작콘텐츠개발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게임플레이프로그래머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붉은사막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도깨비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Plan8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245AA-72EA-AD2B-0FA2-4FC60B25D3EB}"/>
              </a:ext>
            </a:extLst>
          </p:cNvPr>
          <p:cNvSpPr txBox="1"/>
          <p:nvPr/>
        </p:nvSpPr>
        <p:spPr>
          <a:xfrm>
            <a:off x="633901" y="5598664"/>
            <a:ext cx="524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357121-9BF3-33C1-B64B-11B19368A5DE}"/>
              </a:ext>
            </a:extLst>
          </p:cNvPr>
          <p:cNvSpPr txBox="1"/>
          <p:nvPr/>
        </p:nvSpPr>
        <p:spPr>
          <a:xfrm>
            <a:off x="1403505" y="5582933"/>
            <a:ext cx="19223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무브인터렉티브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2024.01.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게임 서버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개발본부 라이브팀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연희몽상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소녀대첩</a:t>
            </a:r>
          </a:p>
        </p:txBody>
      </p: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2B38BA61-4A54-CB4B-AA8B-68AA9B34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45" y="2130957"/>
            <a:ext cx="436860" cy="436860"/>
          </a:xfrm>
          <a:prstGeom prst="rect">
            <a:avLst/>
          </a:prstGeom>
        </p:spPr>
      </p:pic>
      <p:pic>
        <p:nvPicPr>
          <p:cNvPr id="1042" name="Picture 6" descr="펄어비스, 검은사막 IP 누적 매출 10억 달러 클럽 가입 및 라이엇게임즈, 신규 LCK 우승 트로피 공개 &lt; 보도자료 &lt; 기사본문 -  게임인사이트">
            <a:extLst>
              <a:ext uri="{FF2B5EF4-FFF2-40B4-BE49-F238E27FC236}">
                <a16:creationId xmlns:a16="http://schemas.microsoft.com/office/drawing/2014/main" id="{78FF01B1-4257-B75A-BF50-BCBB5BEF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7" y="4641005"/>
            <a:ext cx="1065038" cy="1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8" descr="도깨비 - 오픈월드 액션 어드벤처 | 펄어비스">
            <a:extLst>
              <a:ext uri="{FF2B5EF4-FFF2-40B4-BE49-F238E27FC236}">
                <a16:creationId xmlns:a16="http://schemas.microsoft.com/office/drawing/2014/main" id="{28BDA274-780F-99BC-E705-AA1B283C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50" y="4881647"/>
            <a:ext cx="574803" cy="23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12" descr="붉은사막 | 오픈월드 액션 어드벤처 - Pearl Abyss">
            <a:extLst>
              <a:ext uri="{FF2B5EF4-FFF2-40B4-BE49-F238E27FC236}">
                <a16:creationId xmlns:a16="http://schemas.microsoft.com/office/drawing/2014/main" id="{FDA265BC-46AF-AFFE-53AC-DD5C7478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20" y="4598369"/>
            <a:ext cx="552944" cy="2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14" descr="PLAN 8 | 엑소수트 MMO 슈터 - Pearl Abyss">
            <a:extLst>
              <a:ext uri="{FF2B5EF4-FFF2-40B4-BE49-F238E27FC236}">
                <a16:creationId xmlns:a16="http://schemas.microsoft.com/office/drawing/2014/main" id="{AA39CAB4-77FA-DD6E-812D-096B2B85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60" y="5143317"/>
            <a:ext cx="547006" cy="29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그림 1054" descr="App Store에서 제공하는 연희몽상 : 소녀대첩">
            <a:extLst>
              <a:ext uri="{FF2B5EF4-FFF2-40B4-BE49-F238E27FC236}">
                <a16:creationId xmlns:a16="http://schemas.microsoft.com/office/drawing/2014/main" id="{72D8CB07-CC07-9026-E5FC-068F908E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0" t="15214" r="32742" b="15741"/>
          <a:stretch>
            <a:fillRect/>
          </a:stretch>
        </p:blipFill>
        <p:spPr bwMode="auto">
          <a:xfrm>
            <a:off x="3824056" y="5616087"/>
            <a:ext cx="678014" cy="679087"/>
          </a:xfrm>
          <a:custGeom>
            <a:avLst/>
            <a:gdLst>
              <a:gd name="connsiteX0" fmla="*/ 732994 w 3414358"/>
              <a:gd name="connsiteY0" fmla="*/ 0 h 3419764"/>
              <a:gd name="connsiteX1" fmla="*/ 2681364 w 3414358"/>
              <a:gd name="connsiteY1" fmla="*/ 0 h 3419764"/>
              <a:gd name="connsiteX2" fmla="*/ 3414358 w 3414358"/>
              <a:gd name="connsiteY2" fmla="*/ 732994 h 3419764"/>
              <a:gd name="connsiteX3" fmla="*/ 3414358 w 3414358"/>
              <a:gd name="connsiteY3" fmla="*/ 2686770 h 3419764"/>
              <a:gd name="connsiteX4" fmla="*/ 2681364 w 3414358"/>
              <a:gd name="connsiteY4" fmla="*/ 3419764 h 3419764"/>
              <a:gd name="connsiteX5" fmla="*/ 732994 w 3414358"/>
              <a:gd name="connsiteY5" fmla="*/ 3419764 h 3419764"/>
              <a:gd name="connsiteX6" fmla="*/ 0 w 3414358"/>
              <a:gd name="connsiteY6" fmla="*/ 2686770 h 3419764"/>
              <a:gd name="connsiteX7" fmla="*/ 0 w 3414358"/>
              <a:gd name="connsiteY7" fmla="*/ 732994 h 3419764"/>
              <a:gd name="connsiteX8" fmla="*/ 732994 w 3414358"/>
              <a:gd name="connsiteY8" fmla="*/ 0 h 34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4358" h="3419764">
                <a:moveTo>
                  <a:pt x="732994" y="0"/>
                </a:moveTo>
                <a:lnTo>
                  <a:pt x="2681364" y="0"/>
                </a:lnTo>
                <a:cubicBezTo>
                  <a:pt x="3086185" y="0"/>
                  <a:pt x="3414358" y="328173"/>
                  <a:pt x="3414358" y="732994"/>
                </a:cubicBezTo>
                <a:lnTo>
                  <a:pt x="3414358" y="2686770"/>
                </a:lnTo>
                <a:cubicBezTo>
                  <a:pt x="3414358" y="3091591"/>
                  <a:pt x="3086185" y="3419764"/>
                  <a:pt x="2681364" y="3419764"/>
                </a:cubicBezTo>
                <a:lnTo>
                  <a:pt x="732994" y="3419764"/>
                </a:lnTo>
                <a:cubicBezTo>
                  <a:pt x="328173" y="3419764"/>
                  <a:pt x="0" y="3091591"/>
                  <a:pt x="0" y="2686770"/>
                </a:cubicBezTo>
                <a:lnTo>
                  <a:pt x="0" y="732994"/>
                </a:lnTo>
                <a:cubicBezTo>
                  <a:pt x="0" y="328173"/>
                  <a:pt x="328173" y="0"/>
                  <a:pt x="732994" y="0"/>
                </a:cubicBezTo>
                <a:close/>
              </a:path>
            </a:pathLst>
          </a:custGeom>
          <a:noFill/>
          <a:ln>
            <a:solidFill>
              <a:srgbClr val="71BEF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그림 1064" descr="예술, 창문이(가) 표시된 사진&#10;&#10;자동 생성된 설명">
            <a:extLst>
              <a:ext uri="{FF2B5EF4-FFF2-40B4-BE49-F238E27FC236}">
                <a16:creationId xmlns:a16="http://schemas.microsoft.com/office/drawing/2014/main" id="{F0475FA7-F3BE-C91F-05A2-10F068A675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"/>
          <a:stretch>
            <a:fillRect/>
          </a:stretch>
        </p:blipFill>
        <p:spPr>
          <a:xfrm>
            <a:off x="3829045" y="2252591"/>
            <a:ext cx="679756" cy="679086"/>
          </a:xfrm>
          <a:custGeom>
            <a:avLst/>
            <a:gdLst>
              <a:gd name="connsiteX0" fmla="*/ 296504 w 1832413"/>
              <a:gd name="connsiteY0" fmla="*/ 0 h 1830608"/>
              <a:gd name="connsiteX1" fmla="*/ 1525681 w 1832413"/>
              <a:gd name="connsiteY1" fmla="*/ 0 h 1830608"/>
              <a:gd name="connsiteX2" fmla="*/ 1826741 w 1832413"/>
              <a:gd name="connsiteY2" fmla="*/ 245371 h 1830608"/>
              <a:gd name="connsiteX3" fmla="*/ 1832413 w 1832413"/>
              <a:gd name="connsiteY3" fmla="*/ 301639 h 1830608"/>
              <a:gd name="connsiteX4" fmla="*/ 1832413 w 1832413"/>
              <a:gd name="connsiteY4" fmla="*/ 1542144 h 1830608"/>
              <a:gd name="connsiteX5" fmla="*/ 1826741 w 1832413"/>
              <a:gd name="connsiteY5" fmla="*/ 1598412 h 1830608"/>
              <a:gd name="connsiteX6" fmla="*/ 1645298 w 1832413"/>
              <a:gd name="connsiteY6" fmla="*/ 1819634 h 1830608"/>
              <a:gd name="connsiteX7" fmla="*/ 1609944 w 1832413"/>
              <a:gd name="connsiteY7" fmla="*/ 1830608 h 1830608"/>
              <a:gd name="connsiteX8" fmla="*/ 212241 w 1832413"/>
              <a:gd name="connsiteY8" fmla="*/ 1830608 h 1830608"/>
              <a:gd name="connsiteX9" fmla="*/ 176888 w 1832413"/>
              <a:gd name="connsiteY9" fmla="*/ 1819634 h 1830608"/>
              <a:gd name="connsiteX10" fmla="*/ 13351 w 1832413"/>
              <a:gd name="connsiteY10" fmla="*/ 1656096 h 1830608"/>
              <a:gd name="connsiteX11" fmla="*/ 0 w 1832413"/>
              <a:gd name="connsiteY11" fmla="*/ 1613089 h 1830608"/>
              <a:gd name="connsiteX12" fmla="*/ 0 w 1832413"/>
              <a:gd name="connsiteY12" fmla="*/ 230695 h 1830608"/>
              <a:gd name="connsiteX13" fmla="*/ 13351 w 1832413"/>
              <a:gd name="connsiteY13" fmla="*/ 187687 h 1830608"/>
              <a:gd name="connsiteX14" fmla="*/ 296504 w 1832413"/>
              <a:gd name="connsiteY14" fmla="*/ 0 h 183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32413" h="1830608">
                <a:moveTo>
                  <a:pt x="296504" y="0"/>
                </a:moveTo>
                <a:lnTo>
                  <a:pt x="1525681" y="0"/>
                </a:lnTo>
                <a:cubicBezTo>
                  <a:pt x="1674185" y="0"/>
                  <a:pt x="1798086" y="105338"/>
                  <a:pt x="1826741" y="245371"/>
                </a:cubicBezTo>
                <a:lnTo>
                  <a:pt x="1832413" y="301639"/>
                </a:lnTo>
                <a:lnTo>
                  <a:pt x="1832413" y="1542144"/>
                </a:lnTo>
                <a:lnTo>
                  <a:pt x="1826741" y="1598412"/>
                </a:lnTo>
                <a:cubicBezTo>
                  <a:pt x="1806273" y="1698436"/>
                  <a:pt x="1737211" y="1780758"/>
                  <a:pt x="1645298" y="1819634"/>
                </a:cubicBezTo>
                <a:lnTo>
                  <a:pt x="1609944" y="1830608"/>
                </a:lnTo>
                <a:lnTo>
                  <a:pt x="212241" y="1830608"/>
                </a:lnTo>
                <a:lnTo>
                  <a:pt x="176888" y="1819634"/>
                </a:lnTo>
                <a:cubicBezTo>
                  <a:pt x="103357" y="1788533"/>
                  <a:pt x="44451" y="1729627"/>
                  <a:pt x="13351" y="1656096"/>
                </a:cubicBezTo>
                <a:lnTo>
                  <a:pt x="0" y="1613089"/>
                </a:lnTo>
                <a:lnTo>
                  <a:pt x="0" y="230695"/>
                </a:lnTo>
                <a:lnTo>
                  <a:pt x="13351" y="187687"/>
                </a:lnTo>
                <a:cubicBezTo>
                  <a:pt x="60002" y="77391"/>
                  <a:pt x="169215" y="0"/>
                  <a:pt x="296504" y="0"/>
                </a:cubicBezTo>
                <a:close/>
              </a:path>
            </a:pathLst>
          </a:custGeom>
          <a:ln>
            <a:solidFill>
              <a:srgbClr val="71BEF3"/>
            </a:solidFill>
          </a:ln>
        </p:spPr>
      </p:pic>
      <p:sp>
        <p:nvSpPr>
          <p:cNvPr id="1063" name="사각형: 둥근 모서리 1062">
            <a:extLst>
              <a:ext uri="{FF2B5EF4-FFF2-40B4-BE49-F238E27FC236}">
                <a16:creationId xmlns:a16="http://schemas.microsoft.com/office/drawing/2014/main" id="{E15A9A5D-7F0D-6F9C-FF10-CFC9AA1A36CE}"/>
              </a:ext>
            </a:extLst>
          </p:cNvPr>
          <p:cNvSpPr/>
          <p:nvPr/>
        </p:nvSpPr>
        <p:spPr>
          <a:xfrm>
            <a:off x="3829045" y="4541582"/>
            <a:ext cx="678014" cy="938719"/>
          </a:xfrm>
          <a:prstGeom prst="roundRect">
            <a:avLst/>
          </a:prstGeom>
          <a:noFill/>
          <a:ln>
            <a:solidFill>
              <a:srgbClr val="71B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7" name="Picture 24" descr="디지탈릭 무브게임즈로 변신, 글로벌기업으로 Move!">
            <a:extLst>
              <a:ext uri="{FF2B5EF4-FFF2-40B4-BE49-F238E27FC236}">
                <a16:creationId xmlns:a16="http://schemas.microsoft.com/office/drawing/2014/main" id="{1AF4D5FB-76BF-B9E6-22AF-D7D17E0F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3" y="5836936"/>
            <a:ext cx="707317" cy="42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다이아몬드 1068">
            <a:extLst>
              <a:ext uri="{FF2B5EF4-FFF2-40B4-BE49-F238E27FC236}">
                <a16:creationId xmlns:a16="http://schemas.microsoft.com/office/drawing/2014/main" id="{6D40ACBB-0C08-56AF-2338-AB32ED0C5C83}"/>
              </a:ext>
            </a:extLst>
          </p:cNvPr>
          <p:cNvSpPr/>
          <p:nvPr/>
        </p:nvSpPr>
        <p:spPr>
          <a:xfrm>
            <a:off x="1175143" y="1553493"/>
            <a:ext cx="125556" cy="125556"/>
          </a:xfrm>
          <a:prstGeom prst="diamond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0" name="다이아몬드 1069">
            <a:extLst>
              <a:ext uri="{FF2B5EF4-FFF2-40B4-BE49-F238E27FC236}">
                <a16:creationId xmlns:a16="http://schemas.microsoft.com/office/drawing/2014/main" id="{BD0A8314-3243-1229-C051-8D89082E7B5D}"/>
              </a:ext>
            </a:extLst>
          </p:cNvPr>
          <p:cNvSpPr/>
          <p:nvPr/>
        </p:nvSpPr>
        <p:spPr>
          <a:xfrm>
            <a:off x="1175143" y="2678198"/>
            <a:ext cx="125556" cy="125556"/>
          </a:xfrm>
          <a:prstGeom prst="diamond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다이아몬드 1070">
            <a:extLst>
              <a:ext uri="{FF2B5EF4-FFF2-40B4-BE49-F238E27FC236}">
                <a16:creationId xmlns:a16="http://schemas.microsoft.com/office/drawing/2014/main" id="{FAE7D0A3-10C1-1F56-E959-ECD02E8A717B}"/>
              </a:ext>
            </a:extLst>
          </p:cNvPr>
          <p:cNvSpPr/>
          <p:nvPr/>
        </p:nvSpPr>
        <p:spPr>
          <a:xfrm>
            <a:off x="1175143" y="3212624"/>
            <a:ext cx="125556" cy="125556"/>
          </a:xfrm>
          <a:prstGeom prst="diamond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2" name="다이아몬드 1071">
            <a:extLst>
              <a:ext uri="{FF2B5EF4-FFF2-40B4-BE49-F238E27FC236}">
                <a16:creationId xmlns:a16="http://schemas.microsoft.com/office/drawing/2014/main" id="{7AEDBE91-54BE-6D98-09D8-DD366DB6CC0D}"/>
              </a:ext>
            </a:extLst>
          </p:cNvPr>
          <p:cNvSpPr/>
          <p:nvPr/>
        </p:nvSpPr>
        <p:spPr>
          <a:xfrm>
            <a:off x="1175143" y="4109847"/>
            <a:ext cx="125556" cy="125556"/>
          </a:xfrm>
          <a:prstGeom prst="diamond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3" name="다이아몬드 1072">
            <a:extLst>
              <a:ext uri="{FF2B5EF4-FFF2-40B4-BE49-F238E27FC236}">
                <a16:creationId xmlns:a16="http://schemas.microsoft.com/office/drawing/2014/main" id="{3CB2941E-B273-78F6-542A-F8CE7CBC5532}"/>
              </a:ext>
            </a:extLst>
          </p:cNvPr>
          <p:cNvSpPr/>
          <p:nvPr/>
        </p:nvSpPr>
        <p:spPr>
          <a:xfrm>
            <a:off x="1175143" y="5656386"/>
            <a:ext cx="125556" cy="125556"/>
          </a:xfrm>
          <a:prstGeom prst="diamond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4" name="Picture 28" descr="COMSEBA">
            <a:extLst>
              <a:ext uri="{FF2B5EF4-FFF2-40B4-BE49-F238E27FC236}">
                <a16:creationId xmlns:a16="http://schemas.microsoft.com/office/drawing/2014/main" id="{3294DA65-455A-D919-DAE2-AEFD6D9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2" y="4287515"/>
            <a:ext cx="995882" cy="2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30" descr="채용정보 상세">
            <a:extLst>
              <a:ext uri="{FF2B5EF4-FFF2-40B4-BE49-F238E27FC236}">
                <a16:creationId xmlns:a16="http://schemas.microsoft.com/office/drawing/2014/main" id="{CD54E82E-A2A4-356B-E379-BA21C237E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3" r="16612"/>
          <a:stretch/>
        </p:blipFill>
        <p:spPr bwMode="auto">
          <a:xfrm>
            <a:off x="547798" y="3417496"/>
            <a:ext cx="582615" cy="3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38" descr="Symbol Mark">
            <a:extLst>
              <a:ext uri="{FF2B5EF4-FFF2-40B4-BE49-F238E27FC236}">
                <a16:creationId xmlns:a16="http://schemas.microsoft.com/office/drawing/2014/main" id="{CB338E51-D662-E779-38FA-7142B9579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01" y="1726684"/>
            <a:ext cx="410281" cy="4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659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83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TimeLine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306249" y="1023451"/>
            <a:ext cx="1120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B48B8B5-37F1-DAD5-33C0-DC269FBA3338}"/>
              </a:ext>
            </a:extLst>
          </p:cNvPr>
          <p:cNvCxnSpPr>
            <a:cxnSpLocks/>
            <a:endCxn id="20" idx="3"/>
          </p:cNvCxnSpPr>
          <p:nvPr/>
        </p:nvCxnSpPr>
        <p:spPr>
          <a:xfrm>
            <a:off x="1001254" y="3711480"/>
            <a:ext cx="2690143" cy="0"/>
          </a:xfrm>
          <a:prstGeom prst="line">
            <a:avLst/>
          </a:prstGeom>
          <a:ln w="25400">
            <a:solidFill>
              <a:srgbClr val="71B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87C7A0A-8A3F-7D35-C17B-1B716DECDE2A}"/>
              </a:ext>
            </a:extLst>
          </p:cNvPr>
          <p:cNvSpPr txBox="1"/>
          <p:nvPr/>
        </p:nvSpPr>
        <p:spPr>
          <a:xfrm>
            <a:off x="1577944" y="1892943"/>
            <a:ext cx="192071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미야옹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2017.06. ~ 2018.12.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PM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STUDIO.BLUECAT::NERU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8DEFC9-D83D-0087-B68E-FE768E00B0EE}"/>
              </a:ext>
            </a:extLst>
          </p:cNvPr>
          <p:cNvSpPr txBox="1"/>
          <p:nvPr/>
        </p:nvSpPr>
        <p:spPr>
          <a:xfrm>
            <a:off x="1579659" y="1313632"/>
            <a:ext cx="20489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하하손내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2017.06. ~ 2018.12.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PM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STUDIO.BLUECAT::NERU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479BCE-512A-48A1-BADB-DE701F1E852C}"/>
              </a:ext>
            </a:extLst>
          </p:cNvPr>
          <p:cNvSpPr txBox="1"/>
          <p:nvPr/>
        </p:nvSpPr>
        <p:spPr>
          <a:xfrm>
            <a:off x="2891390" y="3049350"/>
            <a:ext cx="139974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KG-STAR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2018.06.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- 2D ART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학과 대표 게임 개발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09BCF-26F2-F04B-1801-34D2CF382AF1}"/>
              </a:ext>
            </a:extLst>
          </p:cNvPr>
          <p:cNvSpPr txBox="1"/>
          <p:nvPr/>
        </p:nvSpPr>
        <p:spPr>
          <a:xfrm>
            <a:off x="4836538" y="1973664"/>
            <a:ext cx="22621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AlgaeEater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2022.07. ~ 2023.07.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졸업작품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85DE61-EFAB-671A-7CCA-42E20D9A35E7}"/>
              </a:ext>
            </a:extLst>
          </p:cNvPr>
          <p:cNvSpPr txBox="1"/>
          <p:nvPr/>
        </p:nvSpPr>
        <p:spPr>
          <a:xfrm>
            <a:off x="6064916" y="2569331"/>
            <a:ext cx="1944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TIIIINO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2023.09. ~ 2023.11.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PD 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총괄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39D633-68BC-1372-73E0-2DDDB1BAAEC8}"/>
              </a:ext>
            </a:extLst>
          </p:cNvPr>
          <p:cNvSpPr txBox="1"/>
          <p:nvPr/>
        </p:nvSpPr>
        <p:spPr>
          <a:xfrm>
            <a:off x="6932481" y="3014210"/>
            <a:ext cx="2266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우동대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2024.01. ~ 2024.03.(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056A65-1055-340C-9EB9-46C7FC76CBDF}"/>
              </a:ext>
            </a:extLst>
          </p:cNvPr>
          <p:cNvSpPr txBox="1"/>
          <p:nvPr/>
        </p:nvSpPr>
        <p:spPr>
          <a:xfrm>
            <a:off x="306249" y="6026299"/>
            <a:ext cx="1887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학과 </a:t>
            </a:r>
            <a:r>
              <a:rPr lang="ko-KR" altLang="en-US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텀프로젝트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2494BC-3451-FD16-89D5-182FBE3EFAE4}"/>
              </a:ext>
            </a:extLst>
          </p:cNvPr>
          <p:cNvSpPr txBox="1"/>
          <p:nvPr/>
        </p:nvSpPr>
        <p:spPr>
          <a:xfrm>
            <a:off x="2321435" y="4236674"/>
            <a:ext cx="1595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들고 튀어라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(win32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10745D-FE9B-06F1-7170-DEA577806D51}"/>
              </a:ext>
            </a:extLst>
          </p:cNvPr>
          <p:cNvSpPr txBox="1"/>
          <p:nvPr/>
        </p:nvSpPr>
        <p:spPr>
          <a:xfrm>
            <a:off x="4836538" y="5405625"/>
            <a:ext cx="2159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들고 튀어라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Online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네트워크게임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96F4BA-4419-E1CC-AAE6-8E5ED7A52653}"/>
              </a:ext>
            </a:extLst>
          </p:cNvPr>
          <p:cNvSpPr txBox="1"/>
          <p:nvPr/>
        </p:nvSpPr>
        <p:spPr>
          <a:xfrm>
            <a:off x="6377742" y="4558870"/>
            <a:ext cx="218361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흔한공격으로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살아남아보자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(Unity)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개발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- 3D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캐주얼 액션 디펜스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6F24F3-13F6-73C4-DAAF-F62F6E4C6E7A}"/>
              </a:ext>
            </a:extLst>
          </p:cNvPr>
          <p:cNvSpPr txBox="1"/>
          <p:nvPr/>
        </p:nvSpPr>
        <p:spPr>
          <a:xfrm>
            <a:off x="2321435" y="5088139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길건너친구들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모작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)(OpenGL)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B44968-0007-EB0A-BD44-961DC7C97A72}"/>
              </a:ext>
            </a:extLst>
          </p:cNvPr>
          <p:cNvSpPr txBox="1"/>
          <p:nvPr/>
        </p:nvSpPr>
        <p:spPr>
          <a:xfrm>
            <a:off x="6363814" y="4114890"/>
            <a:ext cx="20040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MMORPG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구현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게임서버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개발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BD19FC-1451-ECD2-11A7-43F5F749CDB0}"/>
              </a:ext>
            </a:extLst>
          </p:cNvPr>
          <p:cNvGrpSpPr/>
          <p:nvPr/>
        </p:nvGrpSpPr>
        <p:grpSpPr>
          <a:xfrm>
            <a:off x="755323" y="3648702"/>
            <a:ext cx="524503" cy="355987"/>
            <a:chOff x="532026" y="3502986"/>
            <a:chExt cx="524503" cy="35598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2D3AC2-4087-38B5-2D47-BDA9DA3E72E5}"/>
                </a:ext>
              </a:extLst>
            </p:cNvPr>
            <p:cNvSpPr txBox="1"/>
            <p:nvPr/>
          </p:nvSpPr>
          <p:spPr>
            <a:xfrm>
              <a:off x="532026" y="3597363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2017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701408AD-19A0-BD74-3E1F-01572DED7C7E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A2D3D66-A25D-BDAF-57C7-DF09C96D49F4}"/>
              </a:ext>
            </a:extLst>
          </p:cNvPr>
          <p:cNvGrpSpPr/>
          <p:nvPr/>
        </p:nvGrpSpPr>
        <p:grpSpPr>
          <a:xfrm>
            <a:off x="3366366" y="3648702"/>
            <a:ext cx="524504" cy="355987"/>
            <a:chOff x="532025" y="3502986"/>
            <a:chExt cx="524504" cy="355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A19EA9-10AD-BE73-AADD-8A4D37CD758D}"/>
                </a:ext>
              </a:extLst>
            </p:cNvPr>
            <p:cNvSpPr txBox="1"/>
            <p:nvPr/>
          </p:nvSpPr>
          <p:spPr>
            <a:xfrm>
              <a:off x="532025" y="3597363"/>
              <a:ext cx="5245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533C1275-77A6-32A0-368E-BCB1138F3EBF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ABBFD5-7A85-9E8A-9A86-B7156D9CE692}"/>
              </a:ext>
            </a:extLst>
          </p:cNvPr>
          <p:cNvGrpSpPr/>
          <p:nvPr/>
        </p:nvGrpSpPr>
        <p:grpSpPr>
          <a:xfrm>
            <a:off x="4280857" y="3648702"/>
            <a:ext cx="524504" cy="355987"/>
            <a:chOff x="532024" y="3502986"/>
            <a:chExt cx="524504" cy="35598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8125F8-4048-C338-3540-0F65FACC39DA}"/>
                </a:ext>
              </a:extLst>
            </p:cNvPr>
            <p:cNvSpPr txBox="1"/>
            <p:nvPr/>
          </p:nvSpPr>
          <p:spPr>
            <a:xfrm>
              <a:off x="532024" y="3597363"/>
              <a:ext cx="5245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2022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558E3BCC-BCA6-C976-A1AF-B789DA82772B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B21189-AD07-0F08-5F60-A0A797AB9C5C}"/>
              </a:ext>
            </a:extLst>
          </p:cNvPr>
          <p:cNvGrpSpPr/>
          <p:nvPr/>
        </p:nvGrpSpPr>
        <p:grpSpPr>
          <a:xfrm>
            <a:off x="5586379" y="3648702"/>
            <a:ext cx="524504" cy="355987"/>
            <a:chOff x="532025" y="3502986"/>
            <a:chExt cx="524504" cy="35598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1034AB-2399-444B-CFA8-7C31D9B2F266}"/>
                </a:ext>
              </a:extLst>
            </p:cNvPr>
            <p:cNvSpPr txBox="1"/>
            <p:nvPr/>
          </p:nvSpPr>
          <p:spPr>
            <a:xfrm>
              <a:off x="532025" y="3597363"/>
              <a:ext cx="5245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2023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E33B3BA4-2E5F-6B39-EBEC-5FC474D0D688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070B68-7A18-85E3-9CE0-0127FADADCCA}"/>
              </a:ext>
            </a:extLst>
          </p:cNvPr>
          <p:cNvGrpSpPr/>
          <p:nvPr/>
        </p:nvGrpSpPr>
        <p:grpSpPr>
          <a:xfrm>
            <a:off x="6891900" y="3648702"/>
            <a:ext cx="524503" cy="355987"/>
            <a:chOff x="532026" y="3502986"/>
            <a:chExt cx="524503" cy="35598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EAF8457-0EAF-F921-B15A-CAAA029AB8CA}"/>
                </a:ext>
              </a:extLst>
            </p:cNvPr>
            <p:cNvSpPr txBox="1"/>
            <p:nvPr/>
          </p:nvSpPr>
          <p:spPr>
            <a:xfrm>
              <a:off x="532026" y="3597363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2024</a:t>
              </a:r>
            </a:p>
          </p:txBody>
        </p:sp>
        <p:sp>
          <p:nvSpPr>
            <p:cNvPr id="64" name="다이아몬드 63">
              <a:extLst>
                <a:ext uri="{FF2B5EF4-FFF2-40B4-BE49-F238E27FC236}">
                  <a16:creationId xmlns:a16="http://schemas.microsoft.com/office/drawing/2014/main" id="{0A0425AE-D51B-2AC1-B141-610D71EFA20C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B202915-BFEB-6C54-D7B0-B470AE64A043}"/>
              </a:ext>
            </a:extLst>
          </p:cNvPr>
          <p:cNvCxnSpPr>
            <a:cxnSpLocks/>
          </p:cNvCxnSpPr>
          <p:nvPr/>
        </p:nvCxnSpPr>
        <p:spPr>
          <a:xfrm>
            <a:off x="4537484" y="3711480"/>
            <a:ext cx="4661964" cy="0"/>
          </a:xfrm>
          <a:prstGeom prst="line">
            <a:avLst/>
          </a:prstGeom>
          <a:ln w="25400">
            <a:solidFill>
              <a:srgbClr val="71B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E8125C8-6F25-F498-8BBE-AB3EADA14348}"/>
              </a:ext>
            </a:extLst>
          </p:cNvPr>
          <p:cNvGrpSpPr/>
          <p:nvPr/>
        </p:nvGrpSpPr>
        <p:grpSpPr>
          <a:xfrm>
            <a:off x="2060844" y="3648702"/>
            <a:ext cx="524504" cy="355987"/>
            <a:chOff x="532025" y="3502986"/>
            <a:chExt cx="524504" cy="35598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A1967C-4D1A-98EE-F051-28ACF540D32E}"/>
                </a:ext>
              </a:extLst>
            </p:cNvPr>
            <p:cNvSpPr txBox="1"/>
            <p:nvPr/>
          </p:nvSpPr>
          <p:spPr>
            <a:xfrm>
              <a:off x="532025" y="3597363"/>
              <a:ext cx="5245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2018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C080320C-86C5-5C6A-AA79-1B7CBD1805DF}"/>
                </a:ext>
              </a:extLst>
            </p:cNvPr>
            <p:cNvSpPr/>
            <p:nvPr/>
          </p:nvSpPr>
          <p:spPr>
            <a:xfrm>
              <a:off x="731500" y="3502986"/>
              <a:ext cx="125556" cy="125556"/>
            </a:xfrm>
            <a:prstGeom prst="diamond">
              <a:avLst/>
            </a:prstGeom>
            <a:solidFill>
              <a:srgbClr val="71BE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E6BBD92-2CA8-F35F-2BDC-04D4D90C61F8}"/>
              </a:ext>
            </a:extLst>
          </p:cNvPr>
          <p:cNvCxnSpPr>
            <a:cxnSpLocks/>
          </p:cNvCxnSpPr>
          <p:nvPr/>
        </p:nvCxnSpPr>
        <p:spPr>
          <a:xfrm>
            <a:off x="1560868" y="1695450"/>
            <a:ext cx="0" cy="2010014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2AB0C6DC-F6F9-1BC9-0BAA-757E264A5D82}"/>
              </a:ext>
            </a:extLst>
          </p:cNvPr>
          <p:cNvCxnSpPr>
            <a:cxnSpLocks/>
          </p:cNvCxnSpPr>
          <p:nvPr/>
        </p:nvCxnSpPr>
        <p:spPr>
          <a:xfrm>
            <a:off x="2928622" y="3186948"/>
            <a:ext cx="4783" cy="509464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EE383D0-69AE-6521-DE17-AE26CED51EDB}"/>
              </a:ext>
            </a:extLst>
          </p:cNvPr>
          <p:cNvCxnSpPr>
            <a:cxnSpLocks/>
            <a:stCxn id="77" idx="2"/>
            <a:endCxn id="62" idx="1"/>
          </p:cNvCxnSpPr>
          <p:nvPr/>
        </p:nvCxnSpPr>
        <p:spPr>
          <a:xfrm flipH="1">
            <a:off x="2321435" y="4004689"/>
            <a:ext cx="1661" cy="1383532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0F098E66-826C-565E-9615-5D0F7085223E}"/>
              </a:ext>
            </a:extLst>
          </p:cNvPr>
          <p:cNvCxnSpPr>
            <a:cxnSpLocks/>
            <a:stCxn id="41" idx="1"/>
          </p:cNvCxnSpPr>
          <p:nvPr/>
        </p:nvCxnSpPr>
        <p:spPr>
          <a:xfrm>
            <a:off x="4836538" y="2273746"/>
            <a:ext cx="12803" cy="1422666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E31A31F-7C5F-0593-0530-BFC6C1910E1A}"/>
              </a:ext>
            </a:extLst>
          </p:cNvPr>
          <p:cNvCxnSpPr>
            <a:cxnSpLocks/>
          </p:cNvCxnSpPr>
          <p:nvPr/>
        </p:nvCxnSpPr>
        <p:spPr>
          <a:xfrm>
            <a:off x="4768326" y="3743079"/>
            <a:ext cx="19311" cy="2063495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9EE68B5-080A-B704-21C2-486F16EC9A74}"/>
              </a:ext>
            </a:extLst>
          </p:cNvPr>
          <p:cNvCxnSpPr>
            <a:cxnSpLocks/>
          </p:cNvCxnSpPr>
          <p:nvPr/>
        </p:nvCxnSpPr>
        <p:spPr>
          <a:xfrm>
            <a:off x="6329699" y="3734723"/>
            <a:ext cx="10429" cy="1114410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905969B4-957A-442A-A5EB-546755F64052}"/>
              </a:ext>
            </a:extLst>
          </p:cNvPr>
          <p:cNvCxnSpPr>
            <a:cxnSpLocks/>
          </p:cNvCxnSpPr>
          <p:nvPr/>
        </p:nvCxnSpPr>
        <p:spPr>
          <a:xfrm>
            <a:off x="6039540" y="2799055"/>
            <a:ext cx="8301" cy="886981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6D9CE199-C358-D42B-FF2E-D976A9A3967C}"/>
              </a:ext>
            </a:extLst>
          </p:cNvPr>
          <p:cNvCxnSpPr>
            <a:cxnSpLocks/>
          </p:cNvCxnSpPr>
          <p:nvPr/>
        </p:nvCxnSpPr>
        <p:spPr>
          <a:xfrm>
            <a:off x="6932481" y="3186948"/>
            <a:ext cx="0" cy="513581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DB7BFAA-C674-5AE7-8A34-C51BAD5C677C}"/>
              </a:ext>
            </a:extLst>
          </p:cNvPr>
          <p:cNvSpPr/>
          <p:nvPr/>
        </p:nvSpPr>
        <p:spPr>
          <a:xfrm>
            <a:off x="268264" y="1176810"/>
            <a:ext cx="66471" cy="6647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AD52206F-89A2-69E4-9F11-877C18950231}"/>
              </a:ext>
            </a:extLst>
          </p:cNvPr>
          <p:cNvSpPr/>
          <p:nvPr/>
        </p:nvSpPr>
        <p:spPr>
          <a:xfrm>
            <a:off x="268264" y="6183230"/>
            <a:ext cx="66471" cy="6647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0A22F00-ED21-2F06-8A6F-E16E5AE91475}"/>
              </a:ext>
            </a:extLst>
          </p:cNvPr>
          <p:cNvSpPr txBox="1"/>
          <p:nvPr/>
        </p:nvSpPr>
        <p:spPr>
          <a:xfrm>
            <a:off x="2455867" y="2465179"/>
            <a:ext cx="19383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상큼하게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터져볼래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2018.04.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ART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A-CUBE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GameJam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F989ACA4-CF02-D75D-F922-64F5C545AFBC}"/>
              </a:ext>
            </a:extLst>
          </p:cNvPr>
          <p:cNvCxnSpPr>
            <a:cxnSpLocks/>
          </p:cNvCxnSpPr>
          <p:nvPr/>
        </p:nvCxnSpPr>
        <p:spPr>
          <a:xfrm>
            <a:off x="2460433" y="2721228"/>
            <a:ext cx="0" cy="975184"/>
          </a:xfrm>
          <a:prstGeom prst="line">
            <a:avLst/>
          </a:prstGeom>
          <a:ln w="19050">
            <a:solidFill>
              <a:srgbClr val="71BE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6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37" y="1258572"/>
            <a:ext cx="3143250" cy="2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5699637" y="3737258"/>
            <a:ext cx="3143250" cy="235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796757" y="3429000"/>
            <a:ext cx="377699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796757" y="4997346"/>
            <a:ext cx="190148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6741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6741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4261" y="6155088"/>
            <a:ext cx="49540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F0D4D-F1C8-194C-B901-D6934B6723B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8227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10490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10374" y="36539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3663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2337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9626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A16FD-8085-2E87-D309-6BECADEF0A8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538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2453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6475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2011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88923-2338-5AE4-2A57-3402339BBE66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709693" y="269246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90" y="189263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611318" y="203513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709693" y="320008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8B07B-E249-82F4-C1F7-420C8861113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1067</TotalTime>
  <Words>3262</Words>
  <Application>Microsoft Office PowerPoint</Application>
  <PresentationFormat>A4 용지(210x297mm)</PresentationFormat>
  <Paragraphs>587</Paragraphs>
  <Slides>20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Apple SD Gothic Neo</vt:lpstr>
      <vt:lpstr>HelveticaNeue</vt:lpstr>
      <vt:lpstr>나눔스퀘어</vt:lpstr>
      <vt:lpstr>나눔스퀘어 Bold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52</cp:revision>
  <dcterms:created xsi:type="dcterms:W3CDTF">2023-08-20T12:08:02Z</dcterms:created>
  <dcterms:modified xsi:type="dcterms:W3CDTF">2024-02-01T15:10:16Z</dcterms:modified>
</cp:coreProperties>
</file>